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OpenSans-regular.fntdata"/><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f7efd226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f7efd226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f7efd2265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f7efd2265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f7efd2265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f7efd2265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f7efd2265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f7efd2265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arduino.cc/en/main/documentation" TargetMode="External"/><Relationship Id="rId4" Type="http://schemas.openxmlformats.org/officeDocument/2006/relationships/hyperlink" Target="https://randomnerdtutorials.com/guide-for-relay-module-with-arduino/" TargetMode="External"/><Relationship Id="rId5" Type="http://schemas.openxmlformats.org/officeDocument/2006/relationships/hyperlink" Target="https://bulebots.readthedocs.io/en/latest/hc05_bluetooth.html" TargetMode="External"/><Relationship Id="rId6" Type="http://schemas.openxmlformats.org/officeDocument/2006/relationships/hyperlink" Target="https://www.instructables.com/" TargetMode="External"/><Relationship Id="rId7" Type="http://schemas.openxmlformats.org/officeDocument/2006/relationships/hyperlink" Target="https://www.security.org/home-automation/" TargetMode="External"/><Relationship Id="rId8"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667625" y="1265925"/>
            <a:ext cx="6097800" cy="1516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4999"/>
              <a:buNone/>
            </a:pPr>
            <a:r>
              <a:rPr b="1" lang="en-GB" sz="4000" u="sng">
                <a:solidFill>
                  <a:srgbClr val="CC0000"/>
                </a:solidFill>
              </a:rPr>
              <a:t>Home Automation System </a:t>
            </a:r>
            <a:r>
              <a:rPr b="1" lang="en-GB" sz="3111" u="sng">
                <a:solidFill>
                  <a:srgbClr val="CC0000"/>
                </a:solidFill>
              </a:rPr>
              <a:t>using </a:t>
            </a:r>
            <a:r>
              <a:rPr b="1" lang="en-GB" sz="3088" u="sng">
                <a:solidFill>
                  <a:srgbClr val="CC0000"/>
                </a:solidFill>
              </a:rPr>
              <a:t>Arduino and Android App</a:t>
            </a:r>
            <a:endParaRPr b="1" sz="3088" u="sng">
              <a:solidFill>
                <a:srgbClr val="CC0000"/>
              </a:solidFill>
            </a:endParaRPr>
          </a:p>
        </p:txBody>
      </p:sp>
      <p:sp>
        <p:nvSpPr>
          <p:cNvPr id="129" name="Google Shape;129;p13"/>
          <p:cNvSpPr txBox="1"/>
          <p:nvPr>
            <p:ph idx="1" type="subTitle"/>
          </p:nvPr>
        </p:nvSpPr>
        <p:spPr>
          <a:xfrm>
            <a:off x="1537025" y="3033875"/>
            <a:ext cx="5381700" cy="1587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82"/>
              <a:buNone/>
            </a:pPr>
            <a:r>
              <a:rPr b="1" lang="en-GB" sz="2400">
                <a:solidFill>
                  <a:srgbClr val="CC0000"/>
                </a:solidFill>
              </a:rPr>
              <a:t>CS225_CS226</a:t>
            </a:r>
            <a:r>
              <a:rPr b="1" lang="en-GB" sz="2400">
                <a:solidFill>
                  <a:srgbClr val="CC0000"/>
                </a:solidFill>
              </a:rPr>
              <a:t> Project</a:t>
            </a:r>
            <a:endParaRPr b="1" sz="1800">
              <a:solidFill>
                <a:srgbClr val="CC0000"/>
              </a:solidFill>
            </a:endParaRPr>
          </a:p>
          <a:p>
            <a:pPr indent="0" lvl="0" marL="0" rtl="0" algn="l">
              <a:lnSpc>
                <a:spcPct val="100000"/>
              </a:lnSpc>
              <a:spcBef>
                <a:spcPts val="0"/>
              </a:spcBef>
              <a:spcAft>
                <a:spcPts val="0"/>
              </a:spcAft>
              <a:buSzPts val="1882"/>
              <a:buNone/>
            </a:pPr>
            <a:r>
              <a:rPr b="1" i="1" lang="en-GB" sz="2300">
                <a:solidFill>
                  <a:srgbClr val="CC0000"/>
                </a:solidFill>
              </a:rPr>
              <a:t>Shivam Sahu 1901CS55</a:t>
            </a:r>
            <a:endParaRPr b="1" i="1" sz="2300">
              <a:solidFill>
                <a:srgbClr val="CC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768925" y="210750"/>
            <a:ext cx="7505700" cy="753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89"/>
              <a:buNone/>
            </a:pPr>
            <a:r>
              <a:rPr b="1" lang="en-GB" sz="3300"/>
              <a:t>Working Process</a:t>
            </a:r>
            <a:endParaRPr b="1" sz="3300"/>
          </a:p>
        </p:txBody>
      </p:sp>
      <p:sp>
        <p:nvSpPr>
          <p:cNvPr id="192" name="Google Shape;192;p22"/>
          <p:cNvSpPr txBox="1"/>
          <p:nvPr/>
        </p:nvSpPr>
        <p:spPr>
          <a:xfrm>
            <a:off x="904125" y="873975"/>
            <a:ext cx="7564500" cy="396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A simple home automation project using Arduino UNO, Bluetooth module and a smartphone. The aim of this project is to control different home appliances ( a Bulb in our project ) using a smartphone. The working of the project is explained here.</a:t>
            </a:r>
            <a:endParaRPr sz="1300">
              <a:solidFill>
                <a:srgbClr val="34444C"/>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i="1" sz="1000"/>
          </a:p>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The required code is uploaded in the Arduino UNO using the Arduino IDE.</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When the power is turned on, the connection LED on the Bluetooth module starts blinking. We need to start the “Arduino Bluetooth Control Device” app in our smartphone and get connected to the Bluetooth module. If the pairing is successful, the LED becomes stable.</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Now, in the app, we can control a</a:t>
            </a:r>
            <a:r>
              <a:rPr lang="en-GB" sz="1300">
                <a:solidFill>
                  <a:srgbClr val="34444C"/>
                </a:solidFill>
                <a:highlight>
                  <a:srgbClr val="FFFFFF"/>
                </a:highlight>
                <a:latin typeface="Open Sans"/>
                <a:ea typeface="Open Sans"/>
                <a:cs typeface="Open Sans"/>
                <a:sym typeface="Open Sans"/>
              </a:rPr>
              <a:t>t most</a:t>
            </a:r>
            <a:r>
              <a:rPr lang="en-GB" sz="1300">
                <a:solidFill>
                  <a:srgbClr val="34444C"/>
                </a:solidFill>
                <a:highlight>
                  <a:srgbClr val="FFFFFF"/>
                </a:highlight>
                <a:latin typeface="Open Sans"/>
                <a:ea typeface="Open Sans"/>
                <a:cs typeface="Open Sans"/>
                <a:sym typeface="Open Sans"/>
              </a:rPr>
              <a:t> 8 devices at a time. The load ( i.e Bulb in our project ) is set to device 5 by default.Then we are ready to control the loads.When a key is pressed in the smartphone, the Bluetooth module receives the corresponding data and intern transmits that data to Arduino.</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For Example: When we press ‘ON’ against device 5 in the app, the data </a:t>
            </a:r>
            <a:r>
              <a:rPr lang="en-GB" sz="1300">
                <a:solidFill>
                  <a:srgbClr val="34444C"/>
                </a:solidFill>
                <a:highlight>
                  <a:srgbClr val="FFFFFF"/>
                </a:highlight>
                <a:latin typeface="Open Sans"/>
                <a:ea typeface="Open Sans"/>
                <a:cs typeface="Open Sans"/>
                <a:sym typeface="Open Sans"/>
              </a:rPr>
              <a:t>received</a:t>
            </a:r>
            <a:r>
              <a:rPr lang="en-GB" sz="1300">
                <a:solidFill>
                  <a:srgbClr val="34444C"/>
                </a:solidFill>
                <a:highlight>
                  <a:srgbClr val="FFFFFF"/>
                </a:highlight>
                <a:latin typeface="Open Sans"/>
                <a:ea typeface="Open Sans"/>
                <a:cs typeface="Open Sans"/>
                <a:sym typeface="Open Sans"/>
              </a:rPr>
              <a:t> by the Bluetooth module is ‘5’ and ‘ON’.This data is transmitted to Arduino. Arduino then compares the received data with the data written in the sketch and accordingly turns on the device 5. The similar action can be applicable to other keys and loads.</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Using this type of connection, we can control i.e. turn on or off different home electrical appliances using our smartphones.</a:t>
            </a:r>
            <a:endParaRPr sz="1300">
              <a:solidFill>
                <a:srgbClr val="34444C"/>
              </a:solidFill>
              <a:highlight>
                <a:srgbClr val="FFFFFF"/>
              </a:highlight>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idx="1" type="body"/>
          </p:nvPr>
        </p:nvSpPr>
        <p:spPr>
          <a:xfrm>
            <a:off x="727650" y="1378824"/>
            <a:ext cx="7688700" cy="3252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4444C"/>
              </a:buClr>
              <a:buSzPts val="1800"/>
              <a:buFont typeface="Open Sans"/>
              <a:buChar char="●"/>
            </a:pPr>
            <a:r>
              <a:rPr lang="en-GB" sz="1800">
                <a:solidFill>
                  <a:srgbClr val="34444C"/>
                </a:solidFill>
                <a:highlight>
                  <a:srgbClr val="FFFFFF"/>
                </a:highlight>
                <a:latin typeface="Open Sans"/>
                <a:ea typeface="Open Sans"/>
                <a:cs typeface="Open Sans"/>
                <a:sym typeface="Open Sans"/>
              </a:rPr>
              <a:t>Using this project, we can turn on or off appliances remotely i.e. using a phone or tablet.</a:t>
            </a:r>
            <a:endParaRPr sz="1800">
              <a:solidFill>
                <a:srgbClr val="34444C"/>
              </a:solidFill>
              <a:highlight>
                <a:srgbClr val="FFFFFF"/>
              </a:highlight>
              <a:latin typeface="Open Sans"/>
              <a:ea typeface="Open Sans"/>
              <a:cs typeface="Open Sans"/>
              <a:sym typeface="Open Sans"/>
            </a:endParaRPr>
          </a:p>
          <a:p>
            <a:pPr indent="-342900" lvl="0" marL="457200" rtl="0" algn="l">
              <a:spcBef>
                <a:spcPts val="0"/>
              </a:spcBef>
              <a:spcAft>
                <a:spcPts val="0"/>
              </a:spcAft>
              <a:buClr>
                <a:srgbClr val="34444C"/>
              </a:buClr>
              <a:buSzPts val="1800"/>
              <a:buFont typeface="Open Sans"/>
              <a:buChar char="●"/>
            </a:pPr>
            <a:r>
              <a:rPr lang="en-GB" sz="1800">
                <a:solidFill>
                  <a:srgbClr val="34444C"/>
                </a:solidFill>
                <a:highlight>
                  <a:srgbClr val="FFFFFF"/>
                </a:highlight>
                <a:latin typeface="Open Sans"/>
                <a:ea typeface="Open Sans"/>
                <a:cs typeface="Open Sans"/>
                <a:sym typeface="Open Sans"/>
              </a:rPr>
              <a:t>The project can be further expanded to a smart home automation system by including some sensors like light sensors, temperature sensors, safety sensors etc. and automatically adjust different parameters like room lighting, air conditioning (room temperature), door locks etc. and transmit the information to our phone.</a:t>
            </a:r>
            <a:endParaRPr sz="1800">
              <a:solidFill>
                <a:srgbClr val="34444C"/>
              </a:solidFill>
              <a:highlight>
                <a:srgbClr val="FFFFFF"/>
              </a:highlight>
              <a:latin typeface="Open Sans"/>
              <a:ea typeface="Open Sans"/>
              <a:cs typeface="Open Sans"/>
              <a:sym typeface="Open Sans"/>
            </a:endParaRPr>
          </a:p>
          <a:p>
            <a:pPr indent="-342900" lvl="0" marL="457200" rtl="0" algn="l">
              <a:spcBef>
                <a:spcPts val="0"/>
              </a:spcBef>
              <a:spcAft>
                <a:spcPts val="0"/>
              </a:spcAft>
              <a:buClr>
                <a:srgbClr val="34444C"/>
              </a:buClr>
              <a:buSzPts val="1800"/>
              <a:buFont typeface="Open Sans"/>
              <a:buChar char="●"/>
            </a:pPr>
            <a:r>
              <a:rPr lang="en-GB" sz="1800">
                <a:solidFill>
                  <a:srgbClr val="34444C"/>
                </a:solidFill>
                <a:highlight>
                  <a:srgbClr val="FFFFFF"/>
                </a:highlight>
                <a:latin typeface="Open Sans"/>
                <a:ea typeface="Open Sans"/>
                <a:cs typeface="Open Sans"/>
                <a:sym typeface="Open Sans"/>
              </a:rPr>
              <a:t>Additionally, we can connect to internet and control the home from remote location over internet and also monitor the safety</a:t>
            </a:r>
            <a:endParaRPr sz="1800">
              <a:solidFill>
                <a:srgbClr val="34444C"/>
              </a:solidFill>
              <a:highlight>
                <a:srgbClr val="FFFFFF"/>
              </a:highlight>
              <a:latin typeface="Open Sans"/>
              <a:ea typeface="Open Sans"/>
              <a:cs typeface="Open Sans"/>
              <a:sym typeface="Open Sans"/>
            </a:endParaRPr>
          </a:p>
        </p:txBody>
      </p:sp>
      <p:sp>
        <p:nvSpPr>
          <p:cNvPr id="198" name="Google Shape;198;p23"/>
          <p:cNvSpPr txBox="1"/>
          <p:nvPr/>
        </p:nvSpPr>
        <p:spPr>
          <a:xfrm>
            <a:off x="673050" y="592700"/>
            <a:ext cx="7393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500">
                <a:solidFill>
                  <a:schemeClr val="lt1"/>
                </a:solidFill>
                <a:latin typeface="Nunito"/>
                <a:ea typeface="Nunito"/>
                <a:cs typeface="Nunito"/>
                <a:sym typeface="Nunito"/>
              </a:rPr>
              <a:t>Applications and Future Aspects</a:t>
            </a:r>
            <a:r>
              <a:rPr b="1" lang="en-GB" sz="3000">
                <a:solidFill>
                  <a:schemeClr val="lt1"/>
                </a:solidFill>
                <a:latin typeface="Nunito"/>
                <a:ea typeface="Nunito"/>
                <a:cs typeface="Nunito"/>
                <a:sym typeface="Nunito"/>
              </a:rPr>
              <a:t> </a:t>
            </a:r>
            <a:r>
              <a:rPr b="1" lang="en-GB" sz="3000">
                <a:solidFill>
                  <a:schemeClr val="lt1"/>
                </a:solidFill>
                <a:latin typeface="Nunito"/>
                <a:ea typeface="Nunito"/>
                <a:cs typeface="Nunito"/>
                <a:sym typeface="Nunito"/>
              </a:rPr>
              <a:t> </a:t>
            </a:r>
            <a:endParaRPr b="1" sz="3000">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819150" y="725050"/>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GB" sz="3500"/>
              <a:t>Limitations</a:t>
            </a:r>
            <a:r>
              <a:rPr b="1" lang="en-GB"/>
              <a:t> </a:t>
            </a:r>
            <a:endParaRPr b="1"/>
          </a:p>
        </p:txBody>
      </p:sp>
      <p:sp>
        <p:nvSpPr>
          <p:cNvPr id="204" name="Google Shape;204;p24"/>
          <p:cNvSpPr txBox="1"/>
          <p:nvPr>
            <p:ph idx="1" type="body"/>
          </p:nvPr>
        </p:nvSpPr>
        <p:spPr>
          <a:xfrm>
            <a:off x="729450" y="1577200"/>
            <a:ext cx="7307400" cy="1145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34444C"/>
              </a:buClr>
              <a:buSzPts val="2200"/>
              <a:buFont typeface="Open Sans"/>
              <a:buChar char="●"/>
            </a:pPr>
            <a:r>
              <a:rPr lang="en-GB" sz="2200">
                <a:solidFill>
                  <a:srgbClr val="34444C"/>
                </a:solidFill>
                <a:highlight>
                  <a:srgbClr val="FFFFFF"/>
                </a:highlight>
                <a:latin typeface="Open Sans"/>
                <a:ea typeface="Open Sans"/>
                <a:cs typeface="Open Sans"/>
                <a:sym typeface="Open Sans"/>
              </a:rPr>
              <a:t>The system needs a continuous power supply to be practical or else we might not be able to control the appliances.</a:t>
            </a:r>
            <a:endParaRPr sz="2200">
              <a:solidFill>
                <a:srgbClr val="34444C"/>
              </a:solidFill>
              <a:highlight>
                <a:srgbClr val="FFFFFF"/>
              </a:highlight>
              <a:latin typeface="Open Sans"/>
              <a:ea typeface="Open Sans"/>
              <a:cs typeface="Open Sans"/>
              <a:sym typeface="Open Sans"/>
            </a:endParaRPr>
          </a:p>
          <a:p>
            <a:pPr indent="-368300" lvl="0" marL="457200" rtl="0" algn="l">
              <a:spcBef>
                <a:spcPts val="0"/>
              </a:spcBef>
              <a:spcAft>
                <a:spcPts val="0"/>
              </a:spcAft>
              <a:buClr>
                <a:srgbClr val="34444C"/>
              </a:buClr>
              <a:buSzPts val="2200"/>
              <a:buFont typeface="Open Sans"/>
              <a:buChar char="●"/>
            </a:pPr>
            <a:r>
              <a:rPr lang="en-GB" sz="2200">
                <a:solidFill>
                  <a:srgbClr val="34444C"/>
                </a:solidFill>
                <a:highlight>
                  <a:srgbClr val="FFFFFF"/>
                </a:highlight>
                <a:latin typeface="Open Sans"/>
                <a:ea typeface="Open Sans"/>
                <a:cs typeface="Open Sans"/>
                <a:sym typeface="Open Sans"/>
              </a:rPr>
              <a:t>Hence, best way to design the system efficiently would be to implement both the automated control and manual control through switches at a time.</a:t>
            </a:r>
            <a:endParaRPr sz="2200">
              <a:solidFill>
                <a:srgbClr val="34444C"/>
              </a:solidFill>
              <a:highlight>
                <a:srgbClr val="FFFFFF"/>
              </a:highlight>
              <a:latin typeface="Open Sans"/>
              <a:ea typeface="Open Sans"/>
              <a:cs typeface="Open Sans"/>
              <a:sym typeface="Open Sans"/>
            </a:endParaRPr>
          </a:p>
        </p:txBody>
      </p:sp>
      <p:sp>
        <p:nvSpPr>
          <p:cNvPr id="205" name="Google Shape;205;p24"/>
          <p:cNvSpPr txBox="1"/>
          <p:nvPr/>
        </p:nvSpPr>
        <p:spPr>
          <a:xfrm>
            <a:off x="1105050" y="1356200"/>
            <a:ext cx="5786400" cy="67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nvSpPr>
        <p:spPr>
          <a:xfrm>
            <a:off x="5274100" y="401800"/>
            <a:ext cx="3000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500">
                <a:solidFill>
                  <a:schemeClr val="lt1"/>
                </a:solidFill>
                <a:latin typeface="Nunito"/>
                <a:ea typeface="Nunito"/>
                <a:cs typeface="Nunito"/>
                <a:sym typeface="Nunito"/>
              </a:rPr>
              <a:t>References</a:t>
            </a:r>
            <a:r>
              <a:rPr b="1" lang="en-GB" sz="3000">
                <a:solidFill>
                  <a:schemeClr val="lt1"/>
                </a:solidFill>
                <a:latin typeface="Nunito"/>
                <a:ea typeface="Nunito"/>
                <a:cs typeface="Nunito"/>
                <a:sym typeface="Nunito"/>
              </a:rPr>
              <a:t> </a:t>
            </a:r>
            <a:endParaRPr b="1" sz="3000">
              <a:solidFill>
                <a:schemeClr val="lt1"/>
              </a:solidFill>
              <a:latin typeface="Nunito"/>
              <a:ea typeface="Nunito"/>
              <a:cs typeface="Nunito"/>
              <a:sym typeface="Nunito"/>
            </a:endParaRPr>
          </a:p>
        </p:txBody>
      </p:sp>
      <p:sp>
        <p:nvSpPr>
          <p:cNvPr id="211" name="Google Shape;211;p25"/>
          <p:cNvSpPr txBox="1"/>
          <p:nvPr/>
        </p:nvSpPr>
        <p:spPr>
          <a:xfrm>
            <a:off x="4972725" y="1295925"/>
            <a:ext cx="3827400" cy="4032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lang="en-GB" sz="1600" u="sng">
                <a:solidFill>
                  <a:schemeClr val="hlink"/>
                </a:solidFill>
                <a:latin typeface="Calibri"/>
                <a:ea typeface="Calibri"/>
                <a:cs typeface="Calibri"/>
                <a:sym typeface="Calibri"/>
                <a:hlinkClick r:id="rId3"/>
              </a:rPr>
              <a:t>https://www.arduino.cc/en/main/documentation</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GB" sz="1600" u="sng">
                <a:solidFill>
                  <a:schemeClr val="hlink"/>
                </a:solidFill>
                <a:latin typeface="Calibri"/>
                <a:ea typeface="Calibri"/>
                <a:cs typeface="Calibri"/>
                <a:sym typeface="Calibri"/>
                <a:hlinkClick r:id="rId4"/>
              </a:rPr>
              <a:t>https://randomnerdtutorials.com/guide-for-relay-module-with-arduino</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GB" sz="1600" u="sng">
                <a:solidFill>
                  <a:schemeClr val="hlink"/>
                </a:solidFill>
                <a:latin typeface="Calibri"/>
                <a:ea typeface="Calibri"/>
                <a:cs typeface="Calibri"/>
                <a:sym typeface="Calibri"/>
                <a:hlinkClick r:id="rId5"/>
              </a:rPr>
              <a:t>https://bulebots.readthedocs.io/en/latest/hc05_bluetooth.html</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GB" sz="1600" u="sng">
                <a:solidFill>
                  <a:schemeClr val="hlink"/>
                </a:solidFill>
                <a:latin typeface="Calibri"/>
                <a:ea typeface="Calibri"/>
                <a:cs typeface="Calibri"/>
                <a:sym typeface="Calibri"/>
                <a:hlinkClick r:id="rId6"/>
              </a:rPr>
              <a:t>https://www.instructables.com/</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GB" sz="1600" u="sng">
                <a:solidFill>
                  <a:schemeClr val="hlink"/>
                </a:solidFill>
                <a:latin typeface="Calibri"/>
                <a:ea typeface="Calibri"/>
                <a:cs typeface="Calibri"/>
                <a:sym typeface="Calibri"/>
                <a:hlinkClick r:id="rId7"/>
              </a:rPr>
              <a:t>https://www.security.org/home-automation/</a:t>
            </a:r>
            <a:endParaRPr sz="1600">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pic>
        <p:nvPicPr>
          <p:cNvPr id="212" name="Google Shape;212;p25"/>
          <p:cNvPicPr preferRelativeResize="0"/>
          <p:nvPr/>
        </p:nvPicPr>
        <p:blipFill>
          <a:blip r:embed="rId8">
            <a:alphaModFix/>
          </a:blip>
          <a:stretch>
            <a:fillRect/>
          </a:stretch>
        </p:blipFill>
        <p:spPr>
          <a:xfrm>
            <a:off x="192700" y="181738"/>
            <a:ext cx="4780025" cy="478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819150" y="725050"/>
            <a:ext cx="7505700" cy="344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888"/>
              <a:t>It was an insightful undergoing working on such discerning project.</a:t>
            </a:r>
            <a:endParaRPr sz="3888"/>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sz="3888"/>
              <a:t>Thankyou !!!</a:t>
            </a:r>
            <a:endParaRPr b="1" sz="3888"/>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693175" y="4940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89"/>
              <a:buNone/>
            </a:pPr>
            <a:r>
              <a:rPr b="1" lang="en-GB" sz="3900"/>
              <a:t>Why this project?</a:t>
            </a:r>
            <a:r>
              <a:rPr b="1" lang="en-GB" sz="3900" u="sng"/>
              <a:t>	</a:t>
            </a:r>
            <a:endParaRPr b="1" sz="3900" u="sng"/>
          </a:p>
        </p:txBody>
      </p:sp>
      <p:sp>
        <p:nvSpPr>
          <p:cNvPr id="135" name="Google Shape;135;p14"/>
          <p:cNvSpPr txBox="1"/>
          <p:nvPr>
            <p:ph idx="1" type="body"/>
          </p:nvPr>
        </p:nvSpPr>
        <p:spPr>
          <a:xfrm>
            <a:off x="582675" y="1326050"/>
            <a:ext cx="8127000" cy="3475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115000"/>
              </a:lnSpc>
              <a:spcBef>
                <a:spcPts val="1200"/>
              </a:spcBef>
              <a:spcAft>
                <a:spcPts val="0"/>
              </a:spcAft>
              <a:buNone/>
            </a:pPr>
            <a:r>
              <a:rPr lang="en-GB" sz="1943"/>
              <a:t>We are living in the 21st century where automation of any form i.e. home or industrial plays an important role in human life. When it comes to industrial automation, the concept is applied to large machines or robots which helps in increasing the efficiency in terms of production, energy and time.</a:t>
            </a:r>
            <a:endParaRPr sz="1943"/>
          </a:p>
          <a:p>
            <a:pPr indent="0" lvl="0" marL="0" rtl="0" algn="l">
              <a:lnSpc>
                <a:spcPct val="115000"/>
              </a:lnSpc>
              <a:spcBef>
                <a:spcPts val="1200"/>
              </a:spcBef>
              <a:spcAft>
                <a:spcPts val="0"/>
              </a:spcAft>
              <a:buNone/>
            </a:pPr>
            <a:r>
              <a:rPr lang="en-GB" sz="1943"/>
              <a:t>Home automation on the other hand involves automating the household environment. This is possible because of the smartphones and internet that we are widely using. Home automation can be again divided into just controlling the appliances using a smartphone from a remote location and another type filled with sensors and actuators which controls the lighting, temperature, door locks, electronic gadgets, electrical appliances etc. using a “Smart” system.</a:t>
            </a:r>
            <a:endParaRPr sz="1943"/>
          </a:p>
          <a:p>
            <a:pPr indent="0" lvl="0" marL="0" rtl="0" algn="l">
              <a:lnSpc>
                <a:spcPct val="115000"/>
              </a:lnSpc>
              <a:spcBef>
                <a:spcPts val="1200"/>
              </a:spcBef>
              <a:spcAft>
                <a:spcPts val="0"/>
              </a:spcAft>
              <a:buNone/>
            </a:pPr>
            <a:r>
              <a:rPr b="1" lang="en-GB" sz="1974"/>
              <a:t>In this project, we will design a simple home automation project using simple components using which different electrical appliances can switched on or off. The project is based on Arduino and we have used Arduino UNO for the project.</a:t>
            </a:r>
            <a:endParaRPr b="1" sz="1974"/>
          </a:p>
          <a:p>
            <a:pPr indent="0" lvl="0" marL="0" rtl="0" algn="l">
              <a:lnSpc>
                <a:spcPct val="115000"/>
              </a:lnSpc>
              <a:spcBef>
                <a:spcPts val="1200"/>
              </a:spcBef>
              <a:spcAft>
                <a:spcPts val="1200"/>
              </a:spcAft>
              <a:buSzPct val="100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748825" y="7150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89"/>
              <a:buNone/>
            </a:pPr>
            <a:r>
              <a:rPr b="1" lang="en-GB" sz="4000"/>
              <a:t>Components Required</a:t>
            </a:r>
            <a:endParaRPr b="1" sz="4000"/>
          </a:p>
        </p:txBody>
      </p:sp>
      <p:sp>
        <p:nvSpPr>
          <p:cNvPr id="141" name="Google Shape;141;p15"/>
          <p:cNvSpPr txBox="1"/>
          <p:nvPr>
            <p:ph idx="1" type="body"/>
          </p:nvPr>
        </p:nvSpPr>
        <p:spPr>
          <a:xfrm>
            <a:off x="748825" y="1768075"/>
            <a:ext cx="7575900" cy="2670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Arial"/>
              <a:buAutoNum type="arabicPeriod"/>
            </a:pPr>
            <a:r>
              <a:rPr lang="en-GB" sz="1800">
                <a:solidFill>
                  <a:srgbClr val="000000"/>
                </a:solidFill>
                <a:latin typeface="Arial"/>
                <a:ea typeface="Arial"/>
                <a:cs typeface="Arial"/>
                <a:sym typeface="Arial"/>
              </a:rPr>
              <a:t>Arduino UNO with USB Cable</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AutoNum type="arabicPeriod"/>
            </a:pPr>
            <a:r>
              <a:rPr lang="en-GB" sz="1800">
                <a:solidFill>
                  <a:srgbClr val="000000"/>
                </a:solidFill>
                <a:latin typeface="Arial"/>
                <a:ea typeface="Arial"/>
                <a:cs typeface="Arial"/>
                <a:sym typeface="Arial"/>
              </a:rPr>
              <a:t>Bluetooth Module HC-05</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AutoNum type="arabicPeriod"/>
            </a:pPr>
            <a:r>
              <a:rPr lang="en-GB" sz="1800">
                <a:solidFill>
                  <a:srgbClr val="000000"/>
                </a:solidFill>
                <a:latin typeface="Arial"/>
                <a:ea typeface="Arial"/>
                <a:cs typeface="Arial"/>
                <a:sym typeface="Arial"/>
              </a:rPr>
              <a:t>4-Channel Relay Module</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AutoNum type="arabicPeriod"/>
            </a:pPr>
            <a:r>
              <a:rPr lang="en-GB" sz="1800">
                <a:solidFill>
                  <a:srgbClr val="000000"/>
                </a:solidFill>
                <a:latin typeface="Arial"/>
                <a:ea typeface="Arial"/>
                <a:cs typeface="Arial"/>
                <a:sym typeface="Arial"/>
              </a:rPr>
              <a:t>Jumper Wires</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AutoNum type="arabicPeriod"/>
            </a:pPr>
            <a:r>
              <a:rPr lang="en-GB" sz="1800">
                <a:solidFill>
                  <a:srgbClr val="000000"/>
                </a:solidFill>
                <a:latin typeface="Arial"/>
                <a:ea typeface="Arial"/>
                <a:cs typeface="Arial"/>
                <a:sym typeface="Arial"/>
              </a:rPr>
              <a:t>Smartphone or Tablet (Bluetooth Enabled)</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AutoNum type="arabicPeriod"/>
            </a:pPr>
            <a:r>
              <a:rPr lang="en-GB" sz="1800">
                <a:solidFill>
                  <a:srgbClr val="000000"/>
                </a:solidFill>
                <a:latin typeface="Arial"/>
                <a:ea typeface="Arial"/>
                <a:cs typeface="Arial"/>
                <a:sym typeface="Arial"/>
              </a:rPr>
              <a:t>Bulb </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AutoNum type="arabicPeriod"/>
            </a:pPr>
            <a:r>
              <a:rPr lang="en-GB" sz="1800">
                <a:solidFill>
                  <a:srgbClr val="000000"/>
                </a:solidFill>
                <a:latin typeface="Arial"/>
                <a:ea typeface="Arial"/>
                <a:cs typeface="Arial"/>
                <a:sym typeface="Arial"/>
              </a:rPr>
              <a:t>Power Source</a:t>
            </a:r>
            <a:endParaRPr sz="1800">
              <a:solidFill>
                <a:srgbClr val="000000"/>
              </a:solidFill>
              <a:latin typeface="Arial"/>
              <a:ea typeface="Arial"/>
              <a:cs typeface="Arial"/>
              <a:sym typeface="Arial"/>
            </a:endParaRPr>
          </a:p>
          <a:p>
            <a:pPr indent="0" lvl="0" marL="0" rtl="0" algn="l">
              <a:lnSpc>
                <a:spcPct val="115000"/>
              </a:lnSpc>
              <a:spcBef>
                <a:spcPts val="0"/>
              </a:spcBef>
              <a:spcAft>
                <a:spcPts val="1200"/>
              </a:spcAft>
              <a:buSzPts val="1300"/>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idx="1" type="body"/>
          </p:nvPr>
        </p:nvSpPr>
        <p:spPr>
          <a:xfrm>
            <a:off x="729450" y="1303800"/>
            <a:ext cx="7688700" cy="11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300"/>
              <a:buNone/>
            </a:pPr>
            <a:r>
              <a:t/>
            </a:r>
            <a:endParaRPr/>
          </a:p>
          <a:p>
            <a:pPr indent="0" lvl="0" marL="457200" rtl="0" algn="l">
              <a:lnSpc>
                <a:spcPct val="115000"/>
              </a:lnSpc>
              <a:spcBef>
                <a:spcPts val="1200"/>
              </a:spcBef>
              <a:spcAft>
                <a:spcPts val="0"/>
              </a:spcAft>
              <a:buSzPts val="1300"/>
              <a:buNone/>
            </a:pPr>
            <a:r>
              <a:rPr lang="en-GB"/>
              <a:t>‘</a:t>
            </a:r>
            <a:endParaRPr/>
          </a:p>
          <a:p>
            <a:pPr indent="0" lvl="0" marL="457200" rtl="0" algn="l">
              <a:lnSpc>
                <a:spcPct val="115000"/>
              </a:lnSpc>
              <a:spcBef>
                <a:spcPts val="1200"/>
              </a:spcBef>
              <a:spcAft>
                <a:spcPts val="1200"/>
              </a:spcAft>
              <a:buSzPts val="1300"/>
              <a:buNone/>
            </a:pPr>
            <a:r>
              <a:t/>
            </a:r>
            <a:endParaRPr/>
          </a:p>
        </p:txBody>
      </p:sp>
      <p:pic>
        <p:nvPicPr>
          <p:cNvPr id="147" name="Google Shape;147;p16"/>
          <p:cNvPicPr preferRelativeResize="0"/>
          <p:nvPr/>
        </p:nvPicPr>
        <p:blipFill>
          <a:blip r:embed="rId3">
            <a:alphaModFix/>
          </a:blip>
          <a:stretch>
            <a:fillRect/>
          </a:stretch>
        </p:blipFill>
        <p:spPr>
          <a:xfrm>
            <a:off x="275650" y="250259"/>
            <a:ext cx="2740975" cy="2691465"/>
          </a:xfrm>
          <a:prstGeom prst="rect">
            <a:avLst/>
          </a:prstGeom>
          <a:noFill/>
          <a:ln>
            <a:noFill/>
          </a:ln>
        </p:spPr>
      </p:pic>
      <p:pic>
        <p:nvPicPr>
          <p:cNvPr id="148" name="Google Shape;148;p16"/>
          <p:cNvPicPr preferRelativeResize="0"/>
          <p:nvPr/>
        </p:nvPicPr>
        <p:blipFill>
          <a:blip r:embed="rId4">
            <a:alphaModFix/>
          </a:blip>
          <a:stretch>
            <a:fillRect/>
          </a:stretch>
        </p:blipFill>
        <p:spPr>
          <a:xfrm>
            <a:off x="4411250" y="250250"/>
            <a:ext cx="2326275" cy="2326275"/>
          </a:xfrm>
          <a:prstGeom prst="rect">
            <a:avLst/>
          </a:prstGeom>
          <a:noFill/>
          <a:ln>
            <a:noFill/>
          </a:ln>
        </p:spPr>
      </p:pic>
      <p:pic>
        <p:nvPicPr>
          <p:cNvPr id="149" name="Google Shape;149;p16"/>
          <p:cNvPicPr preferRelativeResize="0"/>
          <p:nvPr/>
        </p:nvPicPr>
        <p:blipFill>
          <a:blip r:embed="rId5">
            <a:alphaModFix/>
          </a:blip>
          <a:stretch>
            <a:fillRect/>
          </a:stretch>
        </p:blipFill>
        <p:spPr>
          <a:xfrm>
            <a:off x="2507550" y="2298788"/>
            <a:ext cx="2382001" cy="2382001"/>
          </a:xfrm>
          <a:prstGeom prst="rect">
            <a:avLst/>
          </a:prstGeom>
          <a:noFill/>
          <a:ln>
            <a:noFill/>
          </a:ln>
        </p:spPr>
      </p:pic>
      <p:pic>
        <p:nvPicPr>
          <p:cNvPr id="150" name="Google Shape;150;p16"/>
          <p:cNvPicPr preferRelativeResize="0"/>
          <p:nvPr/>
        </p:nvPicPr>
        <p:blipFill>
          <a:blip r:embed="rId6">
            <a:alphaModFix/>
          </a:blip>
          <a:stretch>
            <a:fillRect/>
          </a:stretch>
        </p:blipFill>
        <p:spPr>
          <a:xfrm>
            <a:off x="6136713" y="2460600"/>
            <a:ext cx="2740975" cy="2058375"/>
          </a:xfrm>
          <a:prstGeom prst="rect">
            <a:avLst/>
          </a:prstGeom>
          <a:noFill/>
          <a:ln>
            <a:noFill/>
          </a:ln>
        </p:spPr>
      </p:pic>
      <p:sp>
        <p:nvSpPr>
          <p:cNvPr id="151" name="Google Shape;151;p16"/>
          <p:cNvSpPr txBox="1"/>
          <p:nvPr/>
        </p:nvSpPr>
        <p:spPr>
          <a:xfrm>
            <a:off x="458125" y="2571750"/>
            <a:ext cx="199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Calibri"/>
                <a:ea typeface="Calibri"/>
                <a:cs typeface="Calibri"/>
                <a:sym typeface="Calibri"/>
              </a:rPr>
              <a:t>1. Arduino UNO with USB Cable</a:t>
            </a:r>
            <a:endParaRPr b="1" sz="1600">
              <a:latin typeface="Calibri"/>
              <a:ea typeface="Calibri"/>
              <a:cs typeface="Calibri"/>
              <a:sym typeface="Calibri"/>
            </a:endParaRPr>
          </a:p>
        </p:txBody>
      </p:sp>
      <p:sp>
        <p:nvSpPr>
          <p:cNvPr id="152" name="Google Shape;152;p16"/>
          <p:cNvSpPr txBox="1"/>
          <p:nvPr/>
        </p:nvSpPr>
        <p:spPr>
          <a:xfrm>
            <a:off x="3134300" y="4420175"/>
            <a:ext cx="253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Calibri"/>
                <a:ea typeface="Calibri"/>
                <a:cs typeface="Calibri"/>
                <a:sym typeface="Calibri"/>
              </a:rPr>
              <a:t>2. Bluetooth Module HC-05</a:t>
            </a:r>
            <a:endParaRPr>
              <a:latin typeface="Calibri"/>
              <a:ea typeface="Calibri"/>
              <a:cs typeface="Calibri"/>
              <a:sym typeface="Calibri"/>
            </a:endParaRPr>
          </a:p>
        </p:txBody>
      </p:sp>
      <p:sp>
        <p:nvSpPr>
          <p:cNvPr id="153" name="Google Shape;153;p16"/>
          <p:cNvSpPr txBox="1"/>
          <p:nvPr/>
        </p:nvSpPr>
        <p:spPr>
          <a:xfrm>
            <a:off x="6066400" y="16647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Calibri"/>
                <a:ea typeface="Calibri"/>
                <a:cs typeface="Calibri"/>
                <a:sym typeface="Calibri"/>
              </a:rPr>
              <a:t>3</a:t>
            </a:r>
            <a:r>
              <a:rPr b="1" lang="en-GB" sz="1600">
                <a:latin typeface="Calibri"/>
                <a:ea typeface="Calibri"/>
                <a:cs typeface="Calibri"/>
                <a:sym typeface="Calibri"/>
              </a:rPr>
              <a:t>.  4-Channel Relay Module</a:t>
            </a:r>
            <a:endParaRPr/>
          </a:p>
        </p:txBody>
      </p:sp>
      <p:sp>
        <p:nvSpPr>
          <p:cNvPr id="154" name="Google Shape;154;p16"/>
          <p:cNvSpPr txBox="1"/>
          <p:nvPr/>
        </p:nvSpPr>
        <p:spPr>
          <a:xfrm>
            <a:off x="7355325" y="41406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Calibri"/>
                <a:ea typeface="Calibri"/>
                <a:cs typeface="Calibri"/>
                <a:sym typeface="Calibri"/>
              </a:rPr>
              <a:t>4</a:t>
            </a:r>
            <a:r>
              <a:rPr b="1" lang="en-GB" sz="1600">
                <a:latin typeface="Calibri"/>
                <a:ea typeface="Calibri"/>
                <a:cs typeface="Calibri"/>
                <a:sym typeface="Calibri"/>
              </a:rPr>
              <a:t>. Jumper Wires</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879425" y="2729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Hardware Specification of Arduino UNO</a:t>
            </a:r>
            <a:endParaRPr/>
          </a:p>
        </p:txBody>
      </p:sp>
      <p:pic>
        <p:nvPicPr>
          <p:cNvPr id="160" name="Google Shape;160;p17"/>
          <p:cNvPicPr preferRelativeResize="0"/>
          <p:nvPr/>
        </p:nvPicPr>
        <p:blipFill>
          <a:blip r:embed="rId3">
            <a:alphaModFix/>
          </a:blip>
          <a:stretch>
            <a:fillRect/>
          </a:stretch>
        </p:blipFill>
        <p:spPr>
          <a:xfrm>
            <a:off x="1105050" y="838500"/>
            <a:ext cx="6325201" cy="408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idx="1" type="body"/>
          </p:nvPr>
        </p:nvSpPr>
        <p:spPr>
          <a:xfrm>
            <a:off x="608900" y="517407"/>
            <a:ext cx="7688700" cy="80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000000"/>
                </a:solidFill>
                <a:latin typeface="Arial"/>
                <a:ea typeface="Arial"/>
                <a:cs typeface="Arial"/>
                <a:sym typeface="Arial"/>
              </a:rPr>
              <a:t>  </a:t>
            </a:r>
            <a:r>
              <a:rPr b="1" lang="en-GB" sz="1800">
                <a:solidFill>
                  <a:srgbClr val="000000"/>
                </a:solidFill>
              </a:rPr>
              <a:t>1.</a:t>
            </a:r>
            <a:r>
              <a:rPr lang="en-GB" sz="1800">
                <a:solidFill>
                  <a:srgbClr val="000000"/>
                </a:solidFill>
                <a:latin typeface="Arial"/>
                <a:ea typeface="Arial"/>
                <a:cs typeface="Arial"/>
                <a:sym typeface="Arial"/>
              </a:rPr>
              <a:t>   </a:t>
            </a:r>
            <a:r>
              <a:rPr lang="en-GB" sz="1800">
                <a:solidFill>
                  <a:srgbClr val="000000"/>
                </a:solidFill>
                <a:latin typeface="Arial"/>
                <a:ea typeface="Arial"/>
                <a:cs typeface="Arial"/>
                <a:sym typeface="Arial"/>
              </a:rPr>
              <a:t>Arduino UNO</a:t>
            </a:r>
            <a:endParaRPr b="1"/>
          </a:p>
          <a:p>
            <a:pPr indent="0" lvl="0" marL="457200" rtl="0" algn="l">
              <a:lnSpc>
                <a:spcPct val="115000"/>
              </a:lnSpc>
              <a:spcBef>
                <a:spcPts val="1200"/>
              </a:spcBef>
              <a:spcAft>
                <a:spcPts val="0"/>
              </a:spcAft>
              <a:buSzPts val="1300"/>
              <a:buNone/>
            </a:pPr>
            <a:r>
              <a:rPr lang="en-GB">
                <a:solidFill>
                  <a:srgbClr val="34444C"/>
                </a:solidFill>
                <a:highlight>
                  <a:srgbClr val="FFFFFF"/>
                </a:highlight>
                <a:latin typeface="Open Sans"/>
                <a:ea typeface="Open Sans"/>
                <a:cs typeface="Open Sans"/>
                <a:sym typeface="Open Sans"/>
              </a:rPr>
              <a:t>The 8 – bit ATmega 328P microcontroller based Arduino UNO is used in the project to control different components like Bluetooth module and relay network. It takes the power from the USB Cable through Laptop.</a:t>
            </a:r>
            <a:endParaRPr>
              <a:solidFill>
                <a:srgbClr val="34444C"/>
              </a:solidFill>
              <a:highlight>
                <a:srgbClr val="FFFFFF"/>
              </a:highlight>
              <a:latin typeface="Open Sans"/>
              <a:ea typeface="Open Sans"/>
              <a:cs typeface="Open Sans"/>
              <a:sym typeface="Open Sans"/>
            </a:endParaRPr>
          </a:p>
          <a:p>
            <a:pPr indent="0" lvl="0" marL="146050" rtl="0" algn="l">
              <a:spcBef>
                <a:spcPts val="1200"/>
              </a:spcBef>
              <a:spcAft>
                <a:spcPts val="0"/>
              </a:spcAft>
              <a:buSzPts val="1300"/>
              <a:buNone/>
            </a:pPr>
            <a:r>
              <a:rPr b="1" lang="en-GB" sz="1800"/>
              <a:t>2.</a:t>
            </a:r>
            <a:r>
              <a:rPr b="1" lang="en-GB"/>
              <a:t>    </a:t>
            </a:r>
            <a:r>
              <a:rPr lang="en-GB" sz="1800">
                <a:solidFill>
                  <a:srgbClr val="000000"/>
                </a:solidFill>
                <a:latin typeface="Arial"/>
                <a:ea typeface="Arial"/>
                <a:cs typeface="Arial"/>
                <a:sym typeface="Arial"/>
              </a:rPr>
              <a:t>Bluetooth Module HC-05</a:t>
            </a:r>
            <a:endParaRPr b="1"/>
          </a:p>
          <a:p>
            <a:pPr indent="0" lvl="0" marL="457200" rtl="0" algn="l">
              <a:spcBef>
                <a:spcPts val="1200"/>
              </a:spcBef>
              <a:spcAft>
                <a:spcPts val="0"/>
              </a:spcAft>
              <a:buSzPts val="1300"/>
              <a:buNone/>
            </a:pPr>
            <a:r>
              <a:rPr lang="en-GB">
                <a:solidFill>
                  <a:srgbClr val="34444C"/>
                </a:solidFill>
                <a:highlight>
                  <a:srgbClr val="FFFFFF"/>
                </a:highlight>
                <a:latin typeface="Open Sans"/>
                <a:ea typeface="Open Sans"/>
                <a:cs typeface="Open Sans"/>
                <a:sym typeface="Open Sans"/>
              </a:rPr>
              <a:t>The Bluetooth Module used in this project is HC- 05. As seen in the image below, this Bluetooth module has 4 – pins for VCC (5V), ground, TX and RX. This Bluetooth can be used with Bluetooth enabled phone (or tablet or laptop) and the range of this module is approximately 10 meters.</a:t>
            </a:r>
            <a:endParaRPr>
              <a:solidFill>
                <a:srgbClr val="34444C"/>
              </a:solidFill>
              <a:highlight>
                <a:srgbClr val="FFFFFF"/>
              </a:highlight>
              <a:latin typeface="Open Sans"/>
              <a:ea typeface="Open Sans"/>
              <a:cs typeface="Open Sans"/>
              <a:sym typeface="Open Sans"/>
            </a:endParaRPr>
          </a:p>
          <a:p>
            <a:pPr indent="0" lvl="0" marL="146050" rtl="0" algn="l">
              <a:spcBef>
                <a:spcPts val="1200"/>
              </a:spcBef>
              <a:spcAft>
                <a:spcPts val="0"/>
              </a:spcAft>
              <a:buSzPts val="1300"/>
              <a:buNone/>
            </a:pPr>
            <a:r>
              <a:rPr b="1" lang="en-GB" sz="1800"/>
              <a:t>3.</a:t>
            </a:r>
            <a:r>
              <a:rPr b="1" lang="en-GB"/>
              <a:t>    </a:t>
            </a:r>
            <a:r>
              <a:rPr lang="en-GB" sz="1800">
                <a:solidFill>
                  <a:srgbClr val="000000"/>
                </a:solidFill>
                <a:latin typeface="Arial"/>
                <a:ea typeface="Arial"/>
                <a:cs typeface="Arial"/>
                <a:sym typeface="Arial"/>
              </a:rPr>
              <a:t>4-Channel Relay Module</a:t>
            </a:r>
            <a:endParaRPr sz="1800">
              <a:solidFill>
                <a:srgbClr val="000000"/>
              </a:solidFill>
              <a:latin typeface="Arial"/>
              <a:ea typeface="Arial"/>
              <a:cs typeface="Arial"/>
              <a:sym typeface="Arial"/>
            </a:endParaRPr>
          </a:p>
          <a:p>
            <a:pPr indent="0" lvl="0" marL="457200" rtl="0" algn="l">
              <a:spcBef>
                <a:spcPts val="1200"/>
              </a:spcBef>
              <a:spcAft>
                <a:spcPts val="0"/>
              </a:spcAft>
              <a:buSzPts val="1300"/>
              <a:buNone/>
            </a:pPr>
            <a:r>
              <a:rPr lang="en-GB">
                <a:solidFill>
                  <a:srgbClr val="34444C"/>
                </a:solidFill>
                <a:highlight>
                  <a:srgbClr val="FFFFFF"/>
                </a:highlight>
                <a:latin typeface="Open Sans"/>
                <a:ea typeface="Open Sans"/>
                <a:cs typeface="Open Sans"/>
                <a:sym typeface="Open Sans"/>
              </a:rPr>
              <a:t>A 4 – channel relay board is used in this project to control four different loads. It has all the necessary components and connections like base current limiting resistor, flyback diode, LED indicators and header for connecting it to other devices.</a:t>
            </a:r>
            <a:endParaRPr sz="1800">
              <a:solidFill>
                <a:srgbClr val="000000"/>
              </a:solidFill>
              <a:latin typeface="Arial"/>
              <a:ea typeface="Arial"/>
              <a:cs typeface="Arial"/>
              <a:sym typeface="Arial"/>
            </a:endParaRPr>
          </a:p>
          <a:p>
            <a:pPr indent="0" lvl="0" marL="146050" rtl="0" algn="l">
              <a:spcBef>
                <a:spcPts val="1200"/>
              </a:spcBef>
              <a:spcAft>
                <a:spcPts val="0"/>
              </a:spcAft>
              <a:buSzPts val="1300"/>
              <a:buNone/>
            </a:pPr>
            <a:r>
              <a:t/>
            </a:r>
            <a:endParaRPr sz="1800">
              <a:solidFill>
                <a:srgbClr val="000000"/>
              </a:solidFill>
              <a:latin typeface="Arial"/>
              <a:ea typeface="Arial"/>
              <a:cs typeface="Arial"/>
              <a:sym typeface="Arial"/>
            </a:endParaRPr>
          </a:p>
          <a:p>
            <a:pPr indent="0" lvl="0" marL="146050" rtl="0" algn="l">
              <a:spcBef>
                <a:spcPts val="1200"/>
              </a:spcBef>
              <a:spcAft>
                <a:spcPts val="0"/>
              </a:spcAft>
              <a:buSzPts val="1300"/>
              <a:buNone/>
            </a:pPr>
            <a:r>
              <a:t/>
            </a:r>
            <a:endParaRPr sz="1800">
              <a:solidFill>
                <a:srgbClr val="000000"/>
              </a:solidFill>
              <a:latin typeface="Arial"/>
              <a:ea typeface="Arial"/>
              <a:cs typeface="Arial"/>
              <a:sym typeface="Arial"/>
            </a:endParaRPr>
          </a:p>
          <a:p>
            <a:pPr indent="0" lvl="0" marL="457200" rtl="0" algn="l">
              <a:spcBef>
                <a:spcPts val="1200"/>
              </a:spcBef>
              <a:spcAft>
                <a:spcPts val="0"/>
              </a:spcAft>
              <a:buSzPts val="1300"/>
              <a:buNone/>
            </a:pPr>
            <a:r>
              <a:t/>
            </a:r>
            <a:endParaRPr>
              <a:solidFill>
                <a:srgbClr val="34444C"/>
              </a:solidFill>
              <a:highlight>
                <a:srgbClr val="FFFFFF"/>
              </a:highlight>
              <a:latin typeface="Open Sans"/>
              <a:ea typeface="Open Sans"/>
              <a:cs typeface="Open Sans"/>
              <a:sym typeface="Open Sans"/>
            </a:endParaRPr>
          </a:p>
          <a:p>
            <a:pPr indent="0" lvl="0" marL="0" rtl="0" algn="l">
              <a:spcBef>
                <a:spcPts val="1200"/>
              </a:spcBef>
              <a:spcAft>
                <a:spcPts val="0"/>
              </a:spcAft>
              <a:buSzPts val="1300"/>
              <a:buNone/>
            </a:pPr>
            <a:r>
              <a:t/>
            </a:r>
            <a:endParaRPr>
              <a:solidFill>
                <a:srgbClr val="34444C"/>
              </a:solidFill>
              <a:highlight>
                <a:srgbClr val="FFFFFF"/>
              </a:highlight>
              <a:latin typeface="Open Sans"/>
              <a:ea typeface="Open Sans"/>
              <a:cs typeface="Open Sans"/>
              <a:sym typeface="Open Sans"/>
            </a:endParaRPr>
          </a:p>
          <a:p>
            <a:pPr indent="0" lvl="0" marL="457200" rtl="0" algn="l">
              <a:lnSpc>
                <a:spcPct val="115000"/>
              </a:lnSpc>
              <a:spcBef>
                <a:spcPts val="1200"/>
              </a:spcBef>
              <a:spcAft>
                <a:spcPts val="0"/>
              </a:spcAft>
              <a:buSzPts val="1300"/>
              <a:buNone/>
            </a:pPr>
            <a:r>
              <a:t/>
            </a:r>
            <a:endParaRPr/>
          </a:p>
          <a:p>
            <a:pPr indent="0" lvl="0" marL="457200" rtl="0" algn="l">
              <a:lnSpc>
                <a:spcPct val="115000"/>
              </a:lnSpc>
              <a:spcBef>
                <a:spcPts val="1200"/>
              </a:spcBef>
              <a:spcAft>
                <a:spcPts val="0"/>
              </a:spcAft>
              <a:buSzPts val="1300"/>
              <a:buNone/>
            </a:pPr>
            <a:r>
              <a:t/>
            </a:r>
            <a:endParaRPr>
              <a:solidFill>
                <a:srgbClr val="34444C"/>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SzPts val="1300"/>
              <a:buNone/>
            </a:pPr>
            <a:r>
              <a:rPr lang="en-GB">
                <a:solidFill>
                  <a:srgbClr val="34444C"/>
                </a:solidFill>
                <a:highlight>
                  <a:srgbClr val="FFFFFF"/>
                </a:highlight>
                <a:latin typeface="Open Sans"/>
                <a:ea typeface="Open Sans"/>
                <a:cs typeface="Open Sans"/>
                <a:sym typeface="Open Sans"/>
              </a:rPr>
              <a:t>  </a:t>
            </a:r>
            <a:endParaRPr>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457200" rtl="0" algn="l">
              <a:lnSpc>
                <a:spcPct val="115000"/>
              </a:lnSpc>
              <a:spcBef>
                <a:spcPts val="1200"/>
              </a:spcBef>
              <a:spcAft>
                <a:spcPts val="0"/>
              </a:spcAft>
              <a:buSzPts val="1300"/>
              <a:buNone/>
            </a:pPr>
            <a:r>
              <a:t/>
            </a:r>
            <a:endParaRPr>
              <a:solidFill>
                <a:srgbClr val="34444C"/>
              </a:solidFill>
              <a:highlight>
                <a:srgbClr val="FFFFFF"/>
              </a:highlight>
              <a:latin typeface="Open Sans"/>
              <a:ea typeface="Open Sans"/>
              <a:cs typeface="Open Sans"/>
              <a:sym typeface="Open Sans"/>
            </a:endParaRPr>
          </a:p>
          <a:p>
            <a:pPr indent="0" lvl="0" marL="457200" rtl="0" algn="l">
              <a:lnSpc>
                <a:spcPct val="115000"/>
              </a:lnSpc>
              <a:spcBef>
                <a:spcPts val="1200"/>
              </a:spcBef>
              <a:spcAft>
                <a:spcPts val="1200"/>
              </a:spcAft>
              <a:buSzPts val="1300"/>
              <a:buNone/>
            </a:pPr>
            <a:r>
              <a:t/>
            </a:r>
            <a:endParaRPr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494000"/>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2222"/>
              <a:buNone/>
            </a:pPr>
            <a:r>
              <a:rPr b="1" lang="en-GB" sz="4000"/>
              <a:t>Circuit Diagram</a:t>
            </a:r>
            <a:endParaRPr b="1" sz="3888"/>
          </a:p>
          <a:p>
            <a:pPr indent="0" lvl="0" marL="0" rtl="0" algn="l">
              <a:lnSpc>
                <a:spcPct val="100000"/>
              </a:lnSpc>
              <a:spcBef>
                <a:spcPts val="0"/>
              </a:spcBef>
              <a:spcAft>
                <a:spcPts val="0"/>
              </a:spcAft>
              <a:buSzPct val="96296"/>
              <a:buNone/>
            </a:pPr>
            <a:r>
              <a:t/>
            </a:r>
            <a:endParaRPr/>
          </a:p>
        </p:txBody>
      </p:sp>
      <p:pic>
        <p:nvPicPr>
          <p:cNvPr id="171" name="Google Shape;171;p19"/>
          <p:cNvPicPr preferRelativeResize="0"/>
          <p:nvPr/>
        </p:nvPicPr>
        <p:blipFill rotWithShape="1">
          <a:blip r:embed="rId3">
            <a:alphaModFix/>
          </a:blip>
          <a:srcRect b="0" l="0" r="0" t="12770"/>
          <a:stretch/>
        </p:blipFill>
        <p:spPr>
          <a:xfrm>
            <a:off x="1034725" y="1356200"/>
            <a:ext cx="6721001" cy="3536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nvSpPr>
        <p:spPr>
          <a:xfrm>
            <a:off x="632875" y="542500"/>
            <a:ext cx="3455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500">
                <a:solidFill>
                  <a:schemeClr val="lt1"/>
                </a:solidFill>
                <a:latin typeface="Nunito"/>
                <a:ea typeface="Nunito"/>
                <a:cs typeface="Nunito"/>
                <a:sym typeface="Nunito"/>
              </a:rPr>
              <a:t>Circuit Desig</a:t>
            </a:r>
            <a:r>
              <a:rPr b="1" lang="en-GB" sz="3000">
                <a:solidFill>
                  <a:schemeClr val="lt1"/>
                </a:solidFill>
                <a:latin typeface="Nunito"/>
                <a:ea typeface="Nunito"/>
                <a:cs typeface="Nunito"/>
                <a:sym typeface="Nunito"/>
              </a:rPr>
              <a:t>n</a:t>
            </a:r>
            <a:endParaRPr b="1"/>
          </a:p>
        </p:txBody>
      </p:sp>
      <p:sp>
        <p:nvSpPr>
          <p:cNvPr id="177" name="Google Shape;177;p20"/>
          <p:cNvSpPr txBox="1"/>
          <p:nvPr/>
        </p:nvSpPr>
        <p:spPr>
          <a:xfrm>
            <a:off x="763500" y="1285875"/>
            <a:ext cx="75144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The circuit design of Home Automation based on Arduino and Bluetooth is very simple and is explained below.</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The Bluetooth module has 4 – pins: VCC, TX, RX and GND. VCC and GND are connected to 5V and ground from Arduino UNO respectively.Bluetooth module works on 5V.</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The TX and RX pins of the Bluetooth module must be connected to RX and TX pins of the Arduino.But when connecting RX of Bluetooth to TX of Arduino (or any microcontroller as a matter of fact), we need to be careful as the pin can tolerate only 3.3V. But the voltage from TX or Arduino will be 5V.</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The next step is to connect the digital I/O pins of the Arduino to input of the relay board.Normally Closed (NC) terminal is connect to the Bulb and Common (COMM) terminal is connected with the power source.</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solidFill>
                <a:srgbClr val="34444C"/>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300">
                <a:solidFill>
                  <a:srgbClr val="34444C"/>
                </a:solidFill>
                <a:highlight>
                  <a:srgbClr val="FFFFFF"/>
                </a:highlight>
                <a:latin typeface="Open Sans"/>
                <a:ea typeface="Open Sans"/>
                <a:cs typeface="Open Sans"/>
                <a:sym typeface="Open Sans"/>
              </a:rPr>
              <a:t>We are powering the Arduino UNO </a:t>
            </a:r>
            <a:r>
              <a:rPr lang="en-GB" sz="1300">
                <a:solidFill>
                  <a:srgbClr val="34444C"/>
                </a:solidFill>
                <a:highlight>
                  <a:srgbClr val="FFFFFF"/>
                </a:highlight>
                <a:latin typeface="Open Sans"/>
                <a:ea typeface="Open Sans"/>
                <a:cs typeface="Open Sans"/>
                <a:sym typeface="Open Sans"/>
              </a:rPr>
              <a:t>with the help of laptop through the USB Cable.</a:t>
            </a:r>
            <a:endParaRPr sz="1300">
              <a:solidFill>
                <a:srgbClr val="34444C"/>
              </a:solidFill>
              <a:highlight>
                <a:srgbClr val="FFFFFF"/>
              </a:highlight>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090400" y="152475"/>
            <a:ext cx="7505700" cy="90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lang="en-GB" sz="3300"/>
              <a:t>Project Images</a:t>
            </a:r>
            <a:endParaRPr b="1" sz="3300"/>
          </a:p>
        </p:txBody>
      </p:sp>
      <p:pic>
        <p:nvPicPr>
          <p:cNvPr id="183" name="Google Shape;183;p21"/>
          <p:cNvPicPr preferRelativeResize="0"/>
          <p:nvPr/>
        </p:nvPicPr>
        <p:blipFill>
          <a:blip r:embed="rId3">
            <a:alphaModFix/>
          </a:blip>
          <a:stretch>
            <a:fillRect/>
          </a:stretch>
        </p:blipFill>
        <p:spPr>
          <a:xfrm>
            <a:off x="508238" y="844350"/>
            <a:ext cx="3963899" cy="2229693"/>
          </a:xfrm>
          <a:prstGeom prst="rect">
            <a:avLst/>
          </a:prstGeom>
          <a:noFill/>
          <a:ln>
            <a:noFill/>
          </a:ln>
        </p:spPr>
      </p:pic>
      <p:pic>
        <p:nvPicPr>
          <p:cNvPr id="184" name="Google Shape;184;p21"/>
          <p:cNvPicPr preferRelativeResize="0"/>
          <p:nvPr/>
        </p:nvPicPr>
        <p:blipFill rotWithShape="1">
          <a:blip r:embed="rId4">
            <a:alphaModFix/>
          </a:blip>
          <a:srcRect b="27446" l="21154" r="0" t="0"/>
          <a:stretch/>
        </p:blipFill>
        <p:spPr>
          <a:xfrm>
            <a:off x="1090401" y="3208325"/>
            <a:ext cx="2962350" cy="1533349"/>
          </a:xfrm>
          <a:prstGeom prst="rect">
            <a:avLst/>
          </a:prstGeom>
          <a:noFill/>
          <a:ln>
            <a:noFill/>
          </a:ln>
        </p:spPr>
      </p:pic>
      <p:pic>
        <p:nvPicPr>
          <p:cNvPr id="185" name="Google Shape;185;p21"/>
          <p:cNvPicPr preferRelativeResize="0"/>
          <p:nvPr/>
        </p:nvPicPr>
        <p:blipFill>
          <a:blip r:embed="rId5">
            <a:alphaModFix/>
          </a:blip>
          <a:stretch>
            <a:fillRect/>
          </a:stretch>
        </p:blipFill>
        <p:spPr>
          <a:xfrm>
            <a:off x="4751725" y="844374"/>
            <a:ext cx="3963899" cy="2229676"/>
          </a:xfrm>
          <a:prstGeom prst="rect">
            <a:avLst/>
          </a:prstGeom>
          <a:noFill/>
          <a:ln>
            <a:noFill/>
          </a:ln>
        </p:spPr>
      </p:pic>
      <p:pic>
        <p:nvPicPr>
          <p:cNvPr id="186" name="Google Shape;186;p21"/>
          <p:cNvPicPr preferRelativeResize="0"/>
          <p:nvPr/>
        </p:nvPicPr>
        <p:blipFill>
          <a:blip r:embed="rId6">
            <a:alphaModFix/>
          </a:blip>
          <a:stretch>
            <a:fillRect/>
          </a:stretch>
        </p:blipFill>
        <p:spPr>
          <a:xfrm>
            <a:off x="5133450" y="3208325"/>
            <a:ext cx="3124275" cy="1533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